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301" r:id="rId2"/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9" r:id="rId20"/>
    <p:sldId id="280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9" r:id="rId33"/>
    <p:sldId id="368" r:id="rId34"/>
    <p:sldId id="369" r:id="rId35"/>
    <p:sldId id="370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fortaa" pitchFamily="2" charset="0"/>
      <p:regular r:id="rId42"/>
      <p:bold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Nunito" pitchFamily="2" charset="77"/>
      <p:regular r:id="rId48"/>
      <p:bold r:id="rId49"/>
      <p:italic r:id="rId50"/>
      <p:boldItalic r:id="rId51"/>
    </p:embeddedFont>
    <p:embeddedFont>
      <p:font typeface="Nunito ExtraBold" pitchFamily="2" charset="77"/>
      <p:bold r:id="rId52"/>
      <p:italic r:id="rId53"/>
      <p:boldItalic r:id="rId54"/>
    </p:embeddedFont>
    <p:embeddedFont>
      <p:font typeface="Nunito Light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0"/>
    <p:restoredTop sz="95652"/>
  </p:normalViewPr>
  <p:slideViewPr>
    <p:cSldViewPr snapToGrid="0">
      <p:cViewPr varScale="1">
        <p:scale>
          <a:sx n="183" d="100"/>
          <a:sy n="183" d="100"/>
        </p:scale>
        <p:origin x="200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181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399e79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399e79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986536e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986536e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53fa755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53fa755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953fa755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953fa755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53fa755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53fa755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53fa755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53fa755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986536e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986536e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4bb6f50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4bb6f50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53fa755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953fa755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b4c0687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b4c0687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953fa755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953fa755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990b4bc9f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990b4bc9f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09574f9f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09574f9f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09574f9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09574f9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09574f9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09574f9f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09574f9f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09574f9f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09574f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09574f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09574f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09574f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94bb6f50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94bb6f50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990b4bc9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990b4bc9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94bb6f50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94bb6f50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31d7d0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b31d7d0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56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82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5572b3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5572b3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53fa75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53fa755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5572b3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5572b32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86536ee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86536ee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53fa755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53fa755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fbf12f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fbf12f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TIFY - Title Slide">
  <p:cSld name="PTIFY - Title Slid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485300" y="1243650"/>
            <a:ext cx="52203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9694"/>
          </a:xfrm>
        </p:spPr>
        <p:txBody>
          <a:bodyPr/>
          <a:lstStyle/>
          <a:p>
            <a:r>
              <a:rPr lang="fi-FI" noProof="0"/>
              <a:t>Drag picture to placeholder or click icon to add</a:t>
            </a:r>
            <a:endParaRPr lang="en-GB" noProof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18471" y="268757"/>
            <a:ext cx="7601801" cy="41886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9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o">
  <p:cSld name="Hello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1466192" y="631239"/>
            <a:ext cx="2471100" cy="2165100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19392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_Right">
  <p:cSld name="4_General Slide_Right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1" y="3715068"/>
            <a:ext cx="9143532" cy="1433193"/>
          </a:xfrm>
          <a:custGeom>
            <a:avLst/>
            <a:gdLst/>
            <a:ahLst/>
            <a:cxnLst/>
            <a:rect l="l" t="t" r="r" b="b"/>
            <a:pathLst>
              <a:path w="12150873" h="1904576" extrusionOk="0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550" y="3622975"/>
            <a:ext cx="9143400" cy="1110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_Left">
  <p:cSld name="5_General Slide_Left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features">
  <p:cSld name="App features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4139419" y="898086"/>
            <a:ext cx="1428600" cy="25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features">
  <p:cSld name="1_App feature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2226032" y="1171313"/>
            <a:ext cx="2789700" cy="177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Web Mockup">
  <p:cSld name="Desktop Web Mockup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4125265" y="1475252"/>
            <a:ext cx="2759700" cy="155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108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■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➢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835590" y="-26859"/>
            <a:ext cx="1308409" cy="4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@carlosperate   @</a:t>
            </a:r>
            <a:r>
              <a:rPr lang="en" sz="1000" b="1" i="1" dirty="0" err="1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oxfordpython</a:t>
            </a: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000" i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1CE2E-BC3A-AA4F-933A-9C0C11FD6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99" y="87469"/>
            <a:ext cx="289930" cy="2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python.microbit.org/v/beta" TargetMode="External"/><Relationship Id="rId4" Type="http://schemas.openxmlformats.org/officeDocument/2006/relationships/hyperlink" Target="https://codewith.m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heingoldheavy.com/i2c-signal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reference/speed_python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reference/constrained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sperate/micropython-driver-worksh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io/Je3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ustruct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iki.python.org/moin/BitwiseOperato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4C6AB-10C9-484A-8D0C-3535AE79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" y="1833944"/>
            <a:ext cx="3437718" cy="3237328"/>
          </a:xfrm>
          <a:prstGeom prst="rect">
            <a:avLst/>
          </a:prstGeom>
        </p:spPr>
      </p:pic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EAA64FDC-2963-DA45-B544-C437396E88C6}"/>
              </a:ext>
            </a:extLst>
          </p:cNvPr>
          <p:cNvSpPr txBox="1">
            <a:spLocks/>
          </p:cNvSpPr>
          <p:nvPr/>
        </p:nvSpPr>
        <p:spPr>
          <a:xfrm>
            <a:off x="4025341" y="3101644"/>
            <a:ext cx="92732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OR</a:t>
            </a: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23250509-3E2C-CF4B-97FA-18B5E9FCBADF}"/>
              </a:ext>
            </a:extLst>
          </p:cNvPr>
          <p:cNvSpPr txBox="1">
            <a:spLocks/>
          </p:cNvSpPr>
          <p:nvPr/>
        </p:nvSpPr>
        <p:spPr>
          <a:xfrm>
            <a:off x="729746" y="1227807"/>
            <a:ext cx="314590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Install Mu:</a:t>
            </a:r>
          </a:p>
          <a:p>
            <a:r>
              <a:rPr lang="en-GB" sz="1800" dirty="0">
                <a:hlinkClick r:id="rId4"/>
              </a:rPr>
              <a:t>https://codewith.mu/</a:t>
            </a:r>
            <a:endParaRPr lang="en-GB" sz="1800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CCD15A93-DC29-3543-BD3E-2AFA6C192BF3}"/>
              </a:ext>
            </a:extLst>
          </p:cNvPr>
          <p:cNvSpPr txBox="1">
            <a:spLocks/>
          </p:cNvSpPr>
          <p:nvPr/>
        </p:nvSpPr>
        <p:spPr>
          <a:xfrm>
            <a:off x="5022169" y="1227807"/>
            <a:ext cx="387815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Online Editor (with Chrome):</a:t>
            </a:r>
          </a:p>
          <a:p>
            <a:r>
              <a:rPr lang="en-GB" sz="1600" dirty="0">
                <a:hlinkClick r:id="rId5"/>
              </a:rPr>
              <a:t>https://python.microbit.org/v/beta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FF29-A017-C943-B737-188E52A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661" y="1812842"/>
            <a:ext cx="3878153" cy="3237328"/>
          </a:xfrm>
          <a:prstGeom prst="rect">
            <a:avLst/>
          </a:prstGeom>
        </p:spPr>
      </p:pic>
      <p:sp>
        <p:nvSpPr>
          <p:cNvPr id="11" name="Google Shape;77;p16">
            <a:extLst>
              <a:ext uri="{FF2B5EF4-FFF2-40B4-BE49-F238E27FC236}">
                <a16:creationId xmlns:a16="http://schemas.microsoft.com/office/drawing/2014/main" id="{DED1DFF2-5607-9E4A-B749-452B9B529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You’ll Need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5218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Memory Map And Peripherals</a:t>
            </a:r>
            <a:endParaRPr sz="2800"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" name="Google Shape;233;p25"/>
          <p:cNvGrpSpPr/>
          <p:nvPr/>
        </p:nvGrpSpPr>
        <p:grpSpPr>
          <a:xfrm>
            <a:off x="3597951" y="2325639"/>
            <a:ext cx="2519700" cy="2519700"/>
            <a:chOff x="3597951" y="2325639"/>
            <a:chExt cx="2519700" cy="2519700"/>
          </a:xfrm>
        </p:grpSpPr>
        <p:sp>
          <p:nvSpPr>
            <p:cNvPr id="234" name="Google Shape;234;p25"/>
            <p:cNvSpPr/>
            <p:nvPr/>
          </p:nvSpPr>
          <p:spPr>
            <a:xfrm rot="8100000">
              <a:off x="4954563" y="3222127"/>
              <a:ext cx="726340" cy="726764"/>
            </a:xfrm>
            <a:prstGeom prst="halfFrame">
              <a:avLst>
                <a:gd name="adj1" fmla="val 14945"/>
                <a:gd name="adj2" fmla="val 1264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8100000">
              <a:off x="3954755" y="2706838"/>
              <a:ext cx="1806092" cy="1757302"/>
            </a:xfrm>
            <a:prstGeom prst="halfFrame">
              <a:avLst>
                <a:gd name="adj1" fmla="val 5575"/>
                <a:gd name="adj2" fmla="val 592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5"/>
          <p:cNvGrpSpPr/>
          <p:nvPr/>
        </p:nvGrpSpPr>
        <p:grpSpPr>
          <a:xfrm>
            <a:off x="381000" y="1306025"/>
            <a:ext cx="8409873" cy="1487225"/>
            <a:chOff x="381000" y="1306025"/>
            <a:chExt cx="8409873" cy="1487225"/>
          </a:xfrm>
        </p:grpSpPr>
        <p:pic>
          <p:nvPicPr>
            <p:cNvPr id="238" name="Google Shape;23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000" y="1306025"/>
              <a:ext cx="8409873" cy="1487225"/>
            </a:xfrm>
            <a:prstGeom prst="rect">
              <a:avLst/>
            </a:prstGeom>
            <a:noFill/>
            <a:ln>
              <a:noFill/>
            </a:ln>
            <a:effectLst>
              <a:outerShdw blurRad="371475" dist="114300" dir="810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39" name="Google Shape;239;p25"/>
            <p:cNvGrpSpPr/>
            <p:nvPr/>
          </p:nvGrpSpPr>
          <p:grpSpPr>
            <a:xfrm>
              <a:off x="3191625" y="2449575"/>
              <a:ext cx="4987000" cy="159600"/>
              <a:chOff x="3191625" y="2449575"/>
              <a:chExt cx="4987000" cy="159600"/>
            </a:xfrm>
          </p:grpSpPr>
          <p:grpSp>
            <p:nvGrpSpPr>
              <p:cNvPr id="240" name="Google Shape;240;p25"/>
              <p:cNvGrpSpPr/>
              <p:nvPr/>
            </p:nvGrpSpPr>
            <p:grpSpPr>
              <a:xfrm>
                <a:off x="3191625" y="2449575"/>
                <a:ext cx="4987000" cy="159600"/>
                <a:chOff x="3191625" y="2449575"/>
                <a:chExt cx="4987000" cy="159600"/>
              </a:xfrm>
            </p:grpSpPr>
            <p:sp>
              <p:nvSpPr>
                <p:cNvPr id="241" name="Google Shape;241;p25"/>
                <p:cNvSpPr/>
                <p:nvPr/>
              </p:nvSpPr>
              <p:spPr>
                <a:xfrm>
                  <a:off x="3191625" y="2449575"/>
                  <a:ext cx="2073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>
                  <a:off x="7022425" y="2449575"/>
                  <a:ext cx="11562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" name="Google Shape;243;p25"/>
              <p:cNvSpPr/>
              <p:nvPr/>
            </p:nvSpPr>
            <p:spPr>
              <a:xfrm>
                <a:off x="5091451" y="2449575"/>
                <a:ext cx="207300" cy="159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Memory Map And Peripherals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6"/>
          <p:cNvSpPr/>
          <p:nvPr/>
        </p:nvSpPr>
        <p:spPr>
          <a:xfrm rot="8100000">
            <a:off x="4954563" y="3222127"/>
            <a:ext cx="726340" cy="726764"/>
          </a:xfrm>
          <a:prstGeom prst="halfFrame">
            <a:avLst>
              <a:gd name="adj1" fmla="val 14945"/>
              <a:gd name="adj2" fmla="val 1264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 rot="8100000">
            <a:off x="3954755" y="2706838"/>
            <a:ext cx="1806092" cy="1757302"/>
          </a:xfrm>
          <a:prstGeom prst="halfFrame">
            <a:avLst>
              <a:gd name="adj1" fmla="val 5575"/>
              <a:gd name="adj2" fmla="val 5922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306025"/>
            <a:ext cx="8409873" cy="1487225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6"/>
          <p:cNvSpPr/>
          <p:nvPr/>
        </p:nvSpPr>
        <p:spPr>
          <a:xfrm>
            <a:off x="381000" y="1306025"/>
            <a:ext cx="8409900" cy="11001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81000" y="2656400"/>
            <a:ext cx="8409900" cy="136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3191626" y="2449592"/>
            <a:ext cx="4907202" cy="136801"/>
            <a:chOff x="3191617" y="2449575"/>
            <a:chExt cx="4907202" cy="122100"/>
          </a:xfrm>
        </p:grpSpPr>
        <p:grpSp>
          <p:nvGrpSpPr>
            <p:cNvPr id="258" name="Google Shape;258;p26"/>
            <p:cNvGrpSpPr/>
            <p:nvPr/>
          </p:nvGrpSpPr>
          <p:grpSpPr>
            <a:xfrm>
              <a:off x="3191617" y="2449575"/>
              <a:ext cx="4907202" cy="122100"/>
              <a:chOff x="3191617" y="2449575"/>
              <a:chExt cx="4907202" cy="1221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3191617" y="2449575"/>
                <a:ext cx="1677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7022419" y="2449575"/>
                <a:ext cx="10764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26"/>
            <p:cNvSpPr/>
            <p:nvPr/>
          </p:nvSpPr>
          <p:spPr>
            <a:xfrm>
              <a:off x="5091442" y="2449575"/>
              <a:ext cx="167700" cy="122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8" y="1194450"/>
            <a:ext cx="6238933" cy="378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7"/>
          <p:cNvGrpSpPr/>
          <p:nvPr/>
        </p:nvGrpSpPr>
        <p:grpSpPr>
          <a:xfrm>
            <a:off x="1452550" y="1765825"/>
            <a:ext cx="6238800" cy="3178525"/>
            <a:chOff x="1452550" y="1765825"/>
            <a:chExt cx="6238800" cy="3178525"/>
          </a:xfrm>
        </p:grpSpPr>
        <p:sp>
          <p:nvSpPr>
            <p:cNvPr id="269" name="Google Shape;269;p27"/>
            <p:cNvSpPr/>
            <p:nvPr/>
          </p:nvSpPr>
          <p:spPr>
            <a:xfrm>
              <a:off x="1452550" y="2405750"/>
              <a:ext cx="6238800" cy="25386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452550" y="1765825"/>
              <a:ext cx="6238800" cy="3828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83" name="Google Shape;283;p29"/>
          <p:cNvSpPr/>
          <p:nvPr/>
        </p:nvSpPr>
        <p:spPr>
          <a:xfrm>
            <a:off x="152425" y="3300700"/>
            <a:ext cx="8839200" cy="454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152400" y="2251275"/>
            <a:ext cx="8668800" cy="889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50" y="3029300"/>
            <a:ext cx="8110948" cy="347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93" name="Google Shape;293;p30"/>
          <p:cNvSpPr/>
          <p:nvPr/>
        </p:nvSpPr>
        <p:spPr>
          <a:xfrm>
            <a:off x="152400" y="2251275"/>
            <a:ext cx="8668800" cy="7707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152425" y="3147200"/>
            <a:ext cx="8839200" cy="6084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5" y="2879551"/>
            <a:ext cx="8110954" cy="376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Talking With Other Electronic Devices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With Electronic Devices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4294967295"/>
          </p:nvPr>
        </p:nvSpPr>
        <p:spPr>
          <a:xfrm>
            <a:off x="618700" y="1136375"/>
            <a:ext cx="59541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devices use analog signals as inputs or outputs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Analog sensors encode simple data in the voltage magnitude 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Optic fibre modulates data using multiple techniques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electronic components in a PCB use digital signals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is sent in serial/parallel communication protocols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cover the most common digital protocols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00" y="1783800"/>
            <a:ext cx="2145276" cy="15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grpSp>
        <p:nvGrpSpPr>
          <p:cNvPr id="345" name="Google Shape;345;p37"/>
          <p:cNvGrpSpPr/>
          <p:nvPr/>
        </p:nvGrpSpPr>
        <p:grpSpPr>
          <a:xfrm>
            <a:off x="172508" y="1604171"/>
            <a:ext cx="3987629" cy="1821355"/>
            <a:chOff x="740680" y="1682685"/>
            <a:chExt cx="5981145" cy="2472315"/>
          </a:xfrm>
        </p:grpSpPr>
        <p:sp>
          <p:nvSpPr>
            <p:cNvPr id="346" name="Google Shape;346;p37"/>
            <p:cNvSpPr txBox="1"/>
            <p:nvPr/>
          </p:nvSpPr>
          <p:spPr>
            <a:xfrm>
              <a:off x="4991065" y="3464115"/>
              <a:ext cx="6408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cxnSp>
          <p:nvCxnSpPr>
            <p:cNvPr id="347" name="Google Shape;347;p37"/>
            <p:cNvCxnSpPr/>
            <p:nvPr/>
          </p:nvCxnSpPr>
          <p:spPr>
            <a:xfrm rot="10800000" flipH="1">
              <a:off x="1345691" y="2934800"/>
              <a:ext cx="53646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7"/>
            <p:cNvCxnSpPr/>
            <p:nvPr/>
          </p:nvCxnSpPr>
          <p:spPr>
            <a:xfrm rot="10800000" flipH="1">
              <a:off x="1349125" y="3100475"/>
              <a:ext cx="53727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7"/>
            <p:cNvCxnSpPr/>
            <p:nvPr/>
          </p:nvCxnSpPr>
          <p:spPr>
            <a:xfrm rot="5400000">
              <a:off x="2796325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7"/>
            <p:cNvCxnSpPr/>
            <p:nvPr/>
          </p:nvCxnSpPr>
          <p:spPr>
            <a:xfrm rot="5400000">
              <a:off x="4226400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7"/>
            <p:cNvCxnSpPr/>
            <p:nvPr/>
          </p:nvCxnSpPr>
          <p:spPr>
            <a:xfrm rot="5400000">
              <a:off x="5740575" y="3350525"/>
              <a:ext cx="539100" cy="39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7"/>
            <p:cNvCxnSpPr/>
            <p:nvPr/>
          </p:nvCxnSpPr>
          <p:spPr>
            <a:xfrm>
              <a:off x="614867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7"/>
            <p:cNvCxnSpPr/>
            <p:nvPr/>
          </p:nvCxnSpPr>
          <p:spPr>
            <a:xfrm>
              <a:off x="444432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37"/>
            <p:cNvCxnSpPr/>
            <p:nvPr/>
          </p:nvCxnSpPr>
          <p:spPr>
            <a:xfrm>
              <a:off x="3050400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37"/>
            <p:cNvSpPr txBox="1"/>
            <p:nvPr/>
          </p:nvSpPr>
          <p:spPr>
            <a:xfrm>
              <a:off x="23721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6" name="Google Shape;356;p37"/>
            <p:cNvSpPr txBox="1"/>
            <p:nvPr/>
          </p:nvSpPr>
          <p:spPr>
            <a:xfrm>
              <a:off x="3802650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54937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cxnSp>
          <p:nvCxnSpPr>
            <p:cNvPr id="358" name="Google Shape;358;p37"/>
            <p:cNvCxnSpPr/>
            <p:nvPr/>
          </p:nvCxnSpPr>
          <p:spPr>
            <a:xfrm rot="-5400000" flipH="1">
              <a:off x="1982525" y="2848175"/>
              <a:ext cx="201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37"/>
            <p:cNvCxnSpPr/>
            <p:nvPr/>
          </p:nvCxnSpPr>
          <p:spPr>
            <a:xfrm>
              <a:off x="2224500" y="2695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37"/>
            <p:cNvSpPr txBox="1"/>
            <p:nvPr/>
          </p:nvSpPr>
          <p:spPr>
            <a:xfrm>
              <a:off x="1539100" y="1894075"/>
              <a:ext cx="1203000" cy="851700"/>
            </a:xfrm>
            <a:prstGeom prst="rect">
              <a:avLst/>
            </a:prstGeom>
            <a:solidFill>
              <a:srgbClr val="A4C2F4"/>
            </a:solidFill>
            <a:ln w="3810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Master</a:t>
              </a:r>
              <a:endParaRPr/>
            </a:p>
          </p:txBody>
        </p:sp>
        <p:sp>
          <p:nvSpPr>
            <p:cNvPr id="361" name="Google Shape;361;p37"/>
            <p:cNvSpPr txBox="1"/>
            <p:nvPr/>
          </p:nvSpPr>
          <p:spPr>
            <a:xfrm>
              <a:off x="740680" y="2712819"/>
              <a:ext cx="7191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SDA</a:t>
              </a:r>
              <a:br>
                <a:rPr lang="en" sz="1000"/>
              </a:br>
              <a:r>
                <a:rPr lang="en" sz="1000"/>
                <a:t>SCL</a:t>
              </a:r>
              <a:endParaRPr sz="1000"/>
            </a:p>
          </p:txBody>
        </p:sp>
        <p:pic>
          <p:nvPicPr>
            <p:cNvPr id="362" name="Google Shape;36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567250" y="2207650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7"/>
            <p:cNvSpPr/>
            <p:nvPr/>
          </p:nvSpPr>
          <p:spPr>
            <a:xfrm>
              <a:off x="610112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980800" y="3063275"/>
              <a:ext cx="95100" cy="90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3967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28040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354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217695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2850325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0028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1" name="Google Shape;371;p37"/>
            <p:cNvCxnSpPr/>
            <p:nvPr/>
          </p:nvCxnSpPr>
          <p:spPr>
            <a:xfrm rot="10800000" flipH="1">
              <a:off x="4151200" y="1890775"/>
              <a:ext cx="2454300" cy="108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2" name="Google Shape;37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876800" y="2223625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37"/>
            <p:cNvCxnSpPr>
              <a:endCxn id="362" idx="3"/>
            </p:cNvCxnSpPr>
            <p:nvPr/>
          </p:nvCxnSpPr>
          <p:spPr>
            <a:xfrm rot="10800000">
              <a:off x="5069001" y="1894075"/>
              <a:ext cx="0" cy="3012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7"/>
            <p:cNvCxnSpPr/>
            <p:nvPr/>
          </p:nvCxnSpPr>
          <p:spPr>
            <a:xfrm rot="10800000">
              <a:off x="5378550" y="1898900"/>
              <a:ext cx="0" cy="3015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7"/>
            <p:cNvCxnSpPr/>
            <p:nvPr/>
          </p:nvCxnSpPr>
          <p:spPr>
            <a:xfrm rot="10800000" flipH="1">
              <a:off x="5378550" y="2617044"/>
              <a:ext cx="600" cy="4836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7"/>
            <p:cNvCxnSpPr/>
            <p:nvPr/>
          </p:nvCxnSpPr>
          <p:spPr>
            <a:xfrm rot="10800000">
              <a:off x="5069375" y="2617175"/>
              <a:ext cx="1500" cy="3213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7" name="Google Shape;377;p37"/>
            <p:cNvSpPr txBox="1"/>
            <p:nvPr/>
          </p:nvSpPr>
          <p:spPr>
            <a:xfrm>
              <a:off x="3535119" y="1682685"/>
              <a:ext cx="719100" cy="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VDD</a:t>
              </a:r>
              <a:endParaRPr sz="1000"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50214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331300" y="304522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02145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33100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4312525" y="1212575"/>
            <a:ext cx="4149000" cy="320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Inter-Integrated Circuit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Synchronous serial protocol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 clock signal, 1 data signal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Single master, multiple slaves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Multi-master possible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All sharing the same bus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Each slave has individual address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Commonly at 100 KHz or 400 KHz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sometimes higher speeds available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SMB based on I2C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/>
        </p:nvSpPr>
        <p:spPr>
          <a:xfrm>
            <a:off x="4413025" y="4716425"/>
            <a:ext cx="40542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Protocol diagram from: </a:t>
            </a:r>
            <a:r>
              <a:rPr lang="en" sz="800" i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https://rheingoldheavy.com/i2c-signals/</a:t>
            </a:r>
            <a:r>
              <a:rPr lang="en" sz="800" i="1">
                <a:highlight>
                  <a:srgbClr val="FFFFFF"/>
                </a:highlight>
              </a:rPr>
              <a:t> 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4">
            <a:alphaModFix/>
          </a:blip>
          <a:srcRect l="8108" t="4011" r="6179" b="2468"/>
          <a:stretch/>
        </p:blipFill>
        <p:spPr>
          <a:xfrm>
            <a:off x="629500" y="1263575"/>
            <a:ext cx="7837725" cy="1648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0" name="Google Shape;390;p38"/>
          <p:cNvSpPr txBox="1"/>
          <p:nvPr/>
        </p:nvSpPr>
        <p:spPr>
          <a:xfrm>
            <a:off x="751114" y="3165775"/>
            <a:ext cx="7586111" cy="1445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 err="1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i2c</a:t>
            </a:r>
            <a:endParaRPr sz="1800" dirty="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i2c.write(SLAVE_ADDRESS, bytes([DATA…]), 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repeat=True)</a:t>
            </a:r>
            <a:b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data = i2c.read(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SLAVE_ADDRESS, NUMBER_OF_BYTES)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 rot="10800000">
            <a:off x="6969625" y="3364975"/>
            <a:ext cx="1719425" cy="155210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10800000">
            <a:off x="6969625" y="3479175"/>
            <a:ext cx="1719425" cy="149317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6964400" y="3590425"/>
            <a:ext cx="1719425" cy="144145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 rot="10800000">
            <a:off x="6964400" y="3707325"/>
            <a:ext cx="1719425" cy="137982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rot="10800000">
            <a:off x="6964400" y="3824225"/>
            <a:ext cx="1719425" cy="1335975"/>
          </a:xfrm>
          <a:prstGeom prst="flowChartOffpageConnector">
            <a:avLst/>
          </a:prstGeom>
          <a:solidFill>
            <a:srgbClr val="777777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346600" y="793400"/>
            <a:ext cx="6531900" cy="1707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Hardware </a:t>
            </a:r>
            <a:r>
              <a:rPr lang="en" sz="3200" dirty="0">
                <a:solidFill>
                  <a:srgbClr val="000000"/>
                </a:solidFill>
              </a:rPr>
              <a:t>Drivers in</a:t>
            </a:r>
            <a:r>
              <a:rPr lang="en" sz="3600" dirty="0">
                <a:solidFill>
                  <a:srgbClr val="000000"/>
                </a:solidFill>
              </a:rPr>
              <a:t> </a:t>
            </a:r>
            <a:endParaRPr sz="3600" dirty="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</a:rPr>
              <a:t>MicroPython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242150" y="2530200"/>
            <a:ext cx="56919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n" sz="18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ARLOS PEREIRA ATENCIO</a:t>
            </a:r>
            <a:endParaRPr sz="18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Software Engineer @                      </a:t>
            </a:r>
            <a:r>
              <a:rPr lang="en" sz="11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                                       </a:t>
            </a:r>
            <a:endParaRPr sz="11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948475" y="2976286"/>
            <a:ext cx="890200" cy="1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969625" y="4480100"/>
            <a:ext cx="171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@carlosperate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645" y="4165386"/>
            <a:ext cx="257375" cy="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316" y="4172725"/>
            <a:ext cx="257372" cy="25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24200" y="527925"/>
            <a:ext cx="7832100" cy="2469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we know what to send down the wire?</a:t>
            </a:r>
            <a:endParaRPr sz="4800"/>
          </a:p>
        </p:txBody>
      </p:sp>
      <p:sp>
        <p:nvSpPr>
          <p:cNvPr id="396" name="Google Shape;396;p39"/>
          <p:cNvSpPr txBox="1">
            <a:spLocks noGrp="1"/>
          </p:cNvSpPr>
          <p:nvPr>
            <p:ph type="body" idx="1"/>
          </p:nvPr>
        </p:nvSpPr>
        <p:spPr>
          <a:xfrm>
            <a:off x="694900" y="2721825"/>
            <a:ext cx="7576800" cy="75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/>
              <a:t>Datasheets!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Putting Things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Together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Driver Initialisation</a:t>
            </a:r>
            <a:endParaRPr sz="2800"/>
          </a:p>
        </p:txBody>
      </p:sp>
      <p:grpSp>
        <p:nvGrpSpPr>
          <p:cNvPr id="484" name="Google Shape;484;p45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85" name="Google Shape;4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45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93" name="Google Shape;49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46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46"/>
          <p:cNvSpPr/>
          <p:nvPr/>
        </p:nvSpPr>
        <p:spPr>
          <a:xfrm>
            <a:off x="2582750" y="1689225"/>
            <a:ext cx="3195900" cy="24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4026518" y="1506579"/>
            <a:ext cx="2163000" cy="18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02" name="Google Shape;502;p47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03" name="Google Shape;50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7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47"/>
          <p:cNvSpPr/>
          <p:nvPr/>
        </p:nvSpPr>
        <p:spPr>
          <a:xfrm>
            <a:off x="2539075" y="1850375"/>
            <a:ext cx="4113300" cy="63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00" y="1751688"/>
            <a:ext cx="1787550" cy="231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50" y="2739450"/>
            <a:ext cx="8843450" cy="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6372575" y="2731150"/>
            <a:ext cx="2489400" cy="33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14" name="Google Shape;514;p48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15" name="Google Shape;51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8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48"/>
          <p:cNvSpPr/>
          <p:nvPr/>
        </p:nvSpPr>
        <p:spPr>
          <a:xfrm>
            <a:off x="2549550" y="2406325"/>
            <a:ext cx="3698700" cy="77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 rotWithShape="1">
          <a:blip r:embed="rId5">
            <a:alphaModFix/>
          </a:blip>
          <a:srcRect b="37961"/>
          <a:stretch/>
        </p:blipFill>
        <p:spPr>
          <a:xfrm>
            <a:off x="881850" y="3220175"/>
            <a:ext cx="7455247" cy="1923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9" name="Google Shape;519;p48"/>
          <p:cNvGrpSpPr/>
          <p:nvPr/>
        </p:nvGrpSpPr>
        <p:grpSpPr>
          <a:xfrm>
            <a:off x="937602" y="3632857"/>
            <a:ext cx="7252200" cy="1427717"/>
            <a:chOff x="937602" y="3715833"/>
            <a:chExt cx="7252200" cy="1427717"/>
          </a:xfrm>
        </p:grpSpPr>
        <p:sp>
          <p:nvSpPr>
            <p:cNvPr id="520" name="Google Shape;520;p48"/>
            <p:cNvSpPr/>
            <p:nvPr/>
          </p:nvSpPr>
          <p:spPr>
            <a:xfrm>
              <a:off x="1822402" y="3715833"/>
              <a:ext cx="973800" cy="442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937602" y="4787750"/>
              <a:ext cx="7252200" cy="355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27" name="Google Shape;527;p49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28" name="Google Shape;52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9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Code Tips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94900" y="1217950"/>
            <a:ext cx="7576800" cy="347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const()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for compiler optimisation	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Need to be careful about memory allocation (including temp ones!)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Buffer preallocation for driver read data  is more efficient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gc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micropython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modules can be used to control collection and profile memory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Documentation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http://docs.micropython.org/en/latest/reference/speed_python.html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http://docs.micropython.org/en/latest/reference/constrained.html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if Something</a:t>
            </a:r>
            <a:b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Goes Wrong?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🐛</a:t>
            </a:r>
            <a:endParaRPr dirty="0"/>
          </a:p>
        </p:txBody>
      </p:sp>
      <p:sp>
        <p:nvSpPr>
          <p:cNvPr id="546" name="Google Shape;546;p52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72402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Double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check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Make sure all devices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share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ground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Make sure all devices have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same logic level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(5V vs 3.3V)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Reduce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the data transfer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speed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Find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simplest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possible code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replicate your issue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application notes and other implementations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erratas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4294967295"/>
          </p:nvPr>
        </p:nvSpPr>
        <p:spPr>
          <a:xfrm>
            <a:off x="813950" y="1152475"/>
            <a:ext cx="8018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Presentation:</a:t>
            </a:r>
          </a:p>
          <a:p>
            <a:pPr lvl="1" indent="-381000">
              <a:spcBef>
                <a:spcPts val="80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MicroPython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How to drive hardware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Communicating with other devices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Hardware documentation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Writing some code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Debugging</a:t>
            </a:r>
          </a:p>
          <a:p>
            <a:pPr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Workshop!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🐛</a:t>
            </a:r>
            <a:endParaRPr/>
          </a:p>
        </p:txBody>
      </p:sp>
      <p:sp>
        <p:nvSpPr>
          <p:cNvPr id="552" name="Google Shape;552;p53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58206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Capture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retrieve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the data sent and received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Print debug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Hardware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SEGGER J-Link EDU Mini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Black Magic Probe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 development boards have integrated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DAPLink, ST-Link, J-Link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Logic analyser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22860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Analysers</a:t>
            </a:r>
            <a:endParaRPr/>
          </a:p>
        </p:txBody>
      </p:sp>
      <p:sp>
        <p:nvSpPr>
          <p:cNvPr id="558" name="Google Shape;558;p54"/>
          <p:cNvSpPr txBox="1">
            <a:spLocks noGrp="1"/>
          </p:cNvSpPr>
          <p:nvPr>
            <p:ph type="body" idx="1"/>
          </p:nvPr>
        </p:nvSpPr>
        <p:spPr>
          <a:xfrm>
            <a:off x="2852549" y="1196475"/>
            <a:ext cx="5766025" cy="191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52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Saleale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 is a nice entry level professional tool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177800" lvl="0" indent="-1524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SigRok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(with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PulseView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) is an open source signal analysis software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520700" lvl="1" indent="-1778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Low cost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SigRok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-compatible devices start at 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£10</a:t>
            </a:r>
            <a:endParaRPr sz="1800" dirty="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9" y="3160239"/>
            <a:ext cx="1673124" cy="16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 rotWithShape="1">
          <a:blip r:embed="rId4">
            <a:alphaModFix/>
          </a:blip>
          <a:srcRect t="8438" r="11087" b="10961"/>
          <a:stretch/>
        </p:blipFill>
        <p:spPr>
          <a:xfrm>
            <a:off x="571524" y="1346168"/>
            <a:ext cx="1673124" cy="151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834" y="2897945"/>
            <a:ext cx="6758616" cy="213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/>
        </p:nvSpPr>
        <p:spPr>
          <a:xfrm>
            <a:off x="2349305" y="1280159"/>
            <a:ext cx="6464104" cy="180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Nunito"/>
                <a:ea typeface="Nunito"/>
                <a:cs typeface="Nunito"/>
                <a:sym typeface="Nunito"/>
              </a:rPr>
              <a:t>Let’s get coding!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583;p58">
            <a:extLst>
              <a:ext uri="{FF2B5EF4-FFF2-40B4-BE49-F238E27FC236}">
                <a16:creationId xmlns:a16="http://schemas.microsoft.com/office/drawing/2014/main" id="{BD699009-BC3D-B142-827C-3186D3EEF2D0}"/>
              </a:ext>
            </a:extLst>
          </p:cNvPr>
          <p:cNvSpPr txBox="1"/>
          <p:nvPr/>
        </p:nvSpPr>
        <p:spPr>
          <a:xfrm>
            <a:off x="1159867" y="2366667"/>
            <a:ext cx="7653542" cy="165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  <a:hlinkClick r:id="rId3"/>
              </a:rPr>
              <a:t>https://github.com/carlosperate/micropython-driver-workshop</a:t>
            </a:r>
            <a:endParaRPr lang="en-GB" sz="2000" dirty="0">
              <a:sym typeface="Nunito"/>
            </a:endParaRPr>
          </a:p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</a:rPr>
              <a:t>OR</a:t>
            </a:r>
            <a:br>
              <a:rPr lang="en-GB" sz="2000" dirty="0">
                <a:sym typeface="Nunito"/>
              </a:rPr>
            </a:br>
            <a:r>
              <a:rPr lang="en-GB" sz="2800" dirty="0">
                <a:sym typeface="Nunito"/>
                <a:hlinkClick r:id="rId4"/>
              </a:rPr>
              <a:t>https://git.io/Je3tM</a:t>
            </a:r>
            <a:endParaRPr sz="2400" dirty="0">
              <a:sym typeface="Nuni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9938F3-2DF8-BF49-B14B-1AFCD4B8A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85" y="1332284"/>
            <a:ext cx="3465088" cy="2891641"/>
          </a:xfrm>
          <a:prstGeom prst="rect">
            <a:avLst/>
          </a:prstGeom>
        </p:spPr>
      </p:pic>
      <p:sp>
        <p:nvSpPr>
          <p:cNvPr id="4" name="Shape 165"/>
          <p:cNvSpPr/>
          <p:nvPr/>
        </p:nvSpPr>
        <p:spPr>
          <a:xfrm>
            <a:off x="6630761" y="2060753"/>
            <a:ext cx="1400357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User buttons</a:t>
            </a:r>
          </a:p>
        </p:txBody>
      </p:sp>
      <p:sp>
        <p:nvSpPr>
          <p:cNvPr id="7" name="Shape 168"/>
          <p:cNvSpPr/>
          <p:nvPr/>
        </p:nvSpPr>
        <p:spPr>
          <a:xfrm>
            <a:off x="875093" y="2972919"/>
            <a:ext cx="1669662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5x5 LED Matrix</a:t>
            </a:r>
          </a:p>
        </p:txBody>
      </p:sp>
      <p:sp>
        <p:nvSpPr>
          <p:cNvPr id="8" name="Shape 169"/>
          <p:cNvSpPr/>
          <p:nvPr/>
        </p:nvSpPr>
        <p:spPr>
          <a:xfrm>
            <a:off x="3836969" y="4386832"/>
            <a:ext cx="1759431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>
            <a:lvl1pPr algn="r"/>
          </a:lstStyle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Edge Connector</a:t>
            </a:r>
          </a:p>
        </p:txBody>
      </p:sp>
      <p:sp>
        <p:nvSpPr>
          <p:cNvPr id="15" name="Shape 179"/>
          <p:cNvSpPr/>
          <p:nvPr/>
        </p:nvSpPr>
        <p:spPr>
          <a:xfrm flipV="1">
            <a:off x="2631655" y="3157521"/>
            <a:ext cx="1225653" cy="1"/>
          </a:xfrm>
          <a:prstGeom prst="line">
            <a:avLst/>
          </a:prstGeom>
          <a:ln w="25400">
            <a:solidFill>
              <a:srgbClr val="FF3C5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07" rIns="45707"/>
          <a:lstStyle/>
          <a:p>
            <a:pPr defTabSz="457086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200" dirty="0">
              <a:latin typeface="+mj-lt"/>
              <a:cs typeface="Helvetica"/>
              <a:sym typeface="Helvetica"/>
            </a:endParaRPr>
          </a:p>
        </p:txBody>
      </p:sp>
      <p:sp>
        <p:nvSpPr>
          <p:cNvPr id="16" name="Shape 189"/>
          <p:cNvSpPr/>
          <p:nvPr/>
        </p:nvSpPr>
        <p:spPr>
          <a:xfrm>
            <a:off x="5792161" y="2239596"/>
            <a:ext cx="837983" cy="19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19" name="Shape 183"/>
          <p:cNvSpPr/>
          <p:nvPr/>
        </p:nvSpPr>
        <p:spPr>
          <a:xfrm>
            <a:off x="2915829" y="4268944"/>
            <a:ext cx="3368963" cy="18353"/>
          </a:xfrm>
          <a:prstGeom prst="rect">
            <a:avLst/>
          </a:prstGeom>
          <a:ln w="381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defTabSz="453400" hangingPunct="0">
              <a:defRPr>
                <a:solidFill>
                  <a:srgbClr val="FFFFFF"/>
                </a:solidFill>
              </a:defRPr>
            </a:pPr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21" name="Shape 193"/>
          <p:cNvSpPr/>
          <p:nvPr/>
        </p:nvSpPr>
        <p:spPr>
          <a:xfrm>
            <a:off x="3388677" y="2239595"/>
            <a:ext cx="3241467" cy="21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</p:spTree>
    <p:extLst>
      <p:ext uri="{BB962C8B-B14F-4D97-AF65-F5344CB8AC3E}">
        <p14:creationId xmlns:p14="http://schemas.microsoft.com/office/powerpoint/2010/main" val="3375569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DF3ED-19C0-4F42-887B-40222831DDC0}"/>
              </a:ext>
            </a:extLst>
          </p:cNvPr>
          <p:cNvGrpSpPr/>
          <p:nvPr/>
        </p:nvGrpSpPr>
        <p:grpSpPr>
          <a:xfrm>
            <a:off x="620389" y="1433827"/>
            <a:ext cx="7804546" cy="2949298"/>
            <a:chOff x="885939" y="1462801"/>
            <a:chExt cx="10406061" cy="3932397"/>
          </a:xfrm>
        </p:grpSpPr>
        <p:pic>
          <p:nvPicPr>
            <p:cNvPr id="12" name="image16.png">
              <a:extLst>
                <a:ext uri="{FF2B5EF4-FFF2-40B4-BE49-F238E27FC236}">
                  <a16:creationId xmlns:a16="http://schemas.microsoft.com/office/drawing/2014/main" id="{F70C9594-0104-9F40-9EA4-EAFCF277EC1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598" y="1926985"/>
              <a:ext cx="4128826" cy="3468213"/>
            </a:xfrm>
            <a:prstGeom prst="rect">
              <a:avLst/>
            </a:prstGeom>
            <a:ln w="12700">
              <a:miter lim="400000"/>
            </a:ln>
            <a:effectLst>
              <a:outerShdw blurRad="635000" dist="279400" dir="3300000" rotWithShape="0">
                <a:srgbClr val="333333">
                  <a:alpha val="38000"/>
                </a:srgbClr>
              </a:outerShdw>
            </a:effectLst>
          </p:spPr>
        </p:pic>
        <p:pic>
          <p:nvPicPr>
            <p:cNvPr id="13" name="pasted-image.png">
              <a:extLst>
                <a:ext uri="{FF2B5EF4-FFF2-40B4-BE49-F238E27FC236}">
                  <a16:creationId xmlns:a16="http://schemas.microsoft.com/office/drawing/2014/main" id="{71B5A125-C795-6049-A365-F8ECA88A4A3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81715" y="1926985"/>
              <a:ext cx="4106592" cy="34682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Shape 202">
              <a:extLst>
                <a:ext uri="{FF2B5EF4-FFF2-40B4-BE49-F238E27FC236}">
                  <a16:creationId xmlns:a16="http://schemas.microsoft.com/office/drawing/2014/main" id="{4CEBBA11-7D7F-E342-B6DE-4808F6D22FEF}"/>
                </a:ext>
              </a:extLst>
            </p:cNvPr>
            <p:cNvSpPr/>
            <p:nvPr/>
          </p:nvSpPr>
          <p:spPr>
            <a:xfrm>
              <a:off x="8758008" y="2912420"/>
              <a:ext cx="2533992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Battery connector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7" name="Shape 204">
              <a:extLst>
                <a:ext uri="{FF2B5EF4-FFF2-40B4-BE49-F238E27FC236}">
                  <a16:creationId xmlns:a16="http://schemas.microsoft.com/office/drawing/2014/main" id="{0D93962E-58B5-4C43-AAB4-29C7BE96CBD9}"/>
                </a:ext>
              </a:extLst>
            </p:cNvPr>
            <p:cNvSpPr/>
            <p:nvPr/>
          </p:nvSpPr>
          <p:spPr>
            <a:xfrm>
              <a:off x="1338278" y="3751654"/>
              <a:ext cx="210652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Magnetometer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8" name="Shape 205">
              <a:extLst>
                <a:ext uri="{FF2B5EF4-FFF2-40B4-BE49-F238E27FC236}">
                  <a16:creationId xmlns:a16="http://schemas.microsoft.com/office/drawing/2014/main" id="{AB2F6E90-E8E2-3846-A98E-8BA49908B86E}"/>
                </a:ext>
              </a:extLst>
            </p:cNvPr>
            <p:cNvSpPr/>
            <p:nvPr/>
          </p:nvSpPr>
          <p:spPr>
            <a:xfrm>
              <a:off x="885939" y="2814568"/>
              <a:ext cx="2884516" cy="8614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16 MHz Cortex-M0+</a:t>
              </a:r>
            </a:p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Bluetooth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0" name="Shape 206">
              <a:extLst>
                <a:ext uri="{FF2B5EF4-FFF2-40B4-BE49-F238E27FC236}">
                  <a16:creationId xmlns:a16="http://schemas.microsoft.com/office/drawing/2014/main" id="{09C41A74-70E2-4C41-9DE0-5736E0789092}"/>
                </a:ext>
              </a:extLst>
            </p:cNvPr>
            <p:cNvSpPr/>
            <p:nvPr/>
          </p:nvSpPr>
          <p:spPr>
            <a:xfrm>
              <a:off x="3591821" y="3077213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  <p:sp>
          <p:nvSpPr>
            <p:cNvPr id="22" name="Shape 216">
              <a:extLst>
                <a:ext uri="{FF2B5EF4-FFF2-40B4-BE49-F238E27FC236}">
                  <a16:creationId xmlns:a16="http://schemas.microsoft.com/office/drawing/2014/main" id="{FBB3D506-E6BF-EC42-A65D-CD4E12CE1FD2}"/>
                </a:ext>
              </a:extLst>
            </p:cNvPr>
            <p:cNvSpPr/>
            <p:nvPr/>
          </p:nvSpPr>
          <p:spPr>
            <a:xfrm>
              <a:off x="7959830" y="2388206"/>
              <a:ext cx="797354" cy="79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465" y="21600"/>
                  </a:lnTo>
                  <a:lnTo>
                    <a:pt x="11465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3" name="Shape 217">
              <a:extLst>
                <a:ext uri="{FF2B5EF4-FFF2-40B4-BE49-F238E27FC236}">
                  <a16:creationId xmlns:a16="http://schemas.microsoft.com/office/drawing/2014/main" id="{AB701635-C32B-004F-BDE6-B07DCA327848}"/>
                </a:ext>
              </a:extLst>
            </p:cNvPr>
            <p:cNvSpPr/>
            <p:nvPr/>
          </p:nvSpPr>
          <p:spPr>
            <a:xfrm>
              <a:off x="3443193" y="4023539"/>
              <a:ext cx="766880" cy="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4" name="Shape 210">
              <a:extLst>
                <a:ext uri="{FF2B5EF4-FFF2-40B4-BE49-F238E27FC236}">
                  <a16:creationId xmlns:a16="http://schemas.microsoft.com/office/drawing/2014/main" id="{1E5201FB-7DB9-DF43-A5C6-4F4F1C15BA9A}"/>
                </a:ext>
              </a:extLst>
            </p:cNvPr>
            <p:cNvSpPr/>
            <p:nvPr/>
          </p:nvSpPr>
          <p:spPr>
            <a:xfrm>
              <a:off x="8871036" y="1479704"/>
              <a:ext cx="1901340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Reset Button</a:t>
              </a:r>
            </a:p>
          </p:txBody>
        </p:sp>
        <p:sp>
          <p:nvSpPr>
            <p:cNvPr id="25" name="Shape 211">
              <a:extLst>
                <a:ext uri="{FF2B5EF4-FFF2-40B4-BE49-F238E27FC236}">
                  <a16:creationId xmlns:a16="http://schemas.microsoft.com/office/drawing/2014/main" id="{1263DB87-AD48-7145-B7FA-0F78CF7863C1}"/>
                </a:ext>
              </a:extLst>
            </p:cNvPr>
            <p:cNvSpPr/>
            <p:nvPr/>
          </p:nvSpPr>
          <p:spPr>
            <a:xfrm>
              <a:off x="1915519" y="1462801"/>
              <a:ext cx="159356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Micro USB</a:t>
              </a:r>
            </a:p>
          </p:txBody>
        </p:sp>
        <p:sp>
          <p:nvSpPr>
            <p:cNvPr id="27" name="Shape 212">
              <a:extLst>
                <a:ext uri="{FF2B5EF4-FFF2-40B4-BE49-F238E27FC236}">
                  <a16:creationId xmlns:a16="http://schemas.microsoft.com/office/drawing/2014/main" id="{D07F1CDE-297D-F140-92E3-043635CA9921}"/>
                </a:ext>
              </a:extLst>
            </p:cNvPr>
            <p:cNvSpPr/>
            <p:nvPr/>
          </p:nvSpPr>
          <p:spPr>
            <a:xfrm>
              <a:off x="1386270" y="4568471"/>
              <a:ext cx="2106525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Acceleromater</a:t>
              </a:r>
            </a:p>
          </p:txBody>
        </p:sp>
        <p:sp>
          <p:nvSpPr>
            <p:cNvPr id="28" name="Shape 219">
              <a:extLst>
                <a:ext uri="{FF2B5EF4-FFF2-40B4-BE49-F238E27FC236}">
                  <a16:creationId xmlns:a16="http://schemas.microsoft.com/office/drawing/2014/main" id="{C2213884-1FDA-1246-B6F8-41DA7CF3217D}"/>
                </a:ext>
              </a:extLst>
            </p:cNvPr>
            <p:cNvSpPr/>
            <p:nvPr/>
          </p:nvSpPr>
          <p:spPr>
            <a:xfrm>
              <a:off x="3492287" y="4472157"/>
              <a:ext cx="739794" cy="38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0" y="21600"/>
                  </a:lnTo>
                  <a:lnTo>
                    <a:pt x="10380" y="0"/>
                  </a:lnTo>
                  <a:lnTo>
                    <a:pt x="2160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9" name="Shape 220">
              <a:extLst>
                <a:ext uri="{FF2B5EF4-FFF2-40B4-BE49-F238E27FC236}">
                  <a16:creationId xmlns:a16="http://schemas.microsoft.com/office/drawing/2014/main" id="{F47468E3-483B-2543-9F85-BF81D91BD72E}"/>
                </a:ext>
              </a:extLst>
            </p:cNvPr>
            <p:cNvSpPr/>
            <p:nvPr/>
          </p:nvSpPr>
          <p:spPr>
            <a:xfrm>
              <a:off x="3532917" y="1717820"/>
              <a:ext cx="2505482" cy="162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0" name="Shape 221">
              <a:extLst>
                <a:ext uri="{FF2B5EF4-FFF2-40B4-BE49-F238E27FC236}">
                  <a16:creationId xmlns:a16="http://schemas.microsoft.com/office/drawing/2014/main" id="{F8BCCB90-3558-6241-B61E-9FBD4D74F9EE}"/>
                </a:ext>
              </a:extLst>
            </p:cNvPr>
            <p:cNvSpPr/>
            <p:nvPr/>
          </p:nvSpPr>
          <p:spPr>
            <a:xfrm>
              <a:off x="6828978" y="1717820"/>
              <a:ext cx="2041628" cy="30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62851FA3-2206-7641-9AD0-7FC721F4DBA7}"/>
                </a:ext>
              </a:extLst>
            </p:cNvPr>
            <p:cNvSpPr/>
            <p:nvPr/>
          </p:nvSpPr>
          <p:spPr>
            <a:xfrm>
              <a:off x="1029615" y="2148488"/>
              <a:ext cx="2397203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en-GB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2.4GHz Antenna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2" name="Shape 206">
              <a:extLst>
                <a:ext uri="{FF2B5EF4-FFF2-40B4-BE49-F238E27FC236}">
                  <a16:creationId xmlns:a16="http://schemas.microsoft.com/office/drawing/2014/main" id="{145D4690-F1C0-6148-926F-B189A654DA25}"/>
                </a:ext>
              </a:extLst>
            </p:cNvPr>
            <p:cNvSpPr/>
            <p:nvPr/>
          </p:nvSpPr>
          <p:spPr>
            <a:xfrm>
              <a:off x="3318610" y="2412586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4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" sz="2800" dirty="0"/>
              <a:t>Code Tips                               </a:t>
            </a:r>
            <a:r>
              <a:rPr lang="en-GB" sz="2800" dirty="0"/>
              <a:t>29 == 0x1D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29500" y="1049375"/>
            <a:ext cx="8077620" cy="3951833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 dirty="0" err="1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micropython.</a:t>
            </a:r>
            <a:r>
              <a:rPr lang="en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const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for compiler </a:t>
            </a:r>
            <a:r>
              <a:rPr lang="en" dirty="0" err="1">
                <a:latin typeface="Nunito"/>
                <a:ea typeface="Nunito"/>
                <a:cs typeface="Nunito"/>
                <a:sym typeface="Nunito"/>
              </a:rPr>
              <a:t>optimisation</a:t>
            </a:r>
            <a:endParaRPr lang="en" dirty="0">
              <a:latin typeface="Nunito"/>
              <a:ea typeface="Nunito"/>
              <a:cs typeface="Nunito"/>
              <a:sym typeface="Nunito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SzPts val="1800"/>
              <a:buFont typeface="Nunito"/>
              <a:buChar char="-"/>
            </a:pPr>
            <a:r>
              <a:rPr lang="en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VARIABLE = const(0x55)</a:t>
            </a:r>
          </a:p>
          <a:p>
            <a:pPr marL="342900">
              <a:lnSpc>
                <a:spcPct val="100000"/>
              </a:lnSpc>
              <a:buFont typeface="Nunito"/>
              <a:buChar char="-"/>
            </a:pPr>
            <a:r>
              <a:rPr lang="en" dirty="0">
                <a:highlight>
                  <a:srgbClr val="FFFFFE"/>
                </a:highlight>
                <a:latin typeface="Nunito"/>
                <a:ea typeface="Courier New"/>
                <a:cs typeface="Consolas" panose="020B0609020204030204" pitchFamily="49" charset="0"/>
                <a:sym typeface="Nunito"/>
              </a:rPr>
              <a:t>Creating a “buffer” (to send via I2C):   </a:t>
            </a:r>
          </a:p>
          <a:p>
            <a:pPr marL="800100" lvl="1">
              <a:lnSpc>
                <a:spcPct val="100000"/>
              </a:lnSpc>
              <a:buFont typeface="Nunito"/>
              <a:buChar char="-"/>
            </a:pPr>
            <a:r>
              <a:rPr lang="en" dirty="0">
                <a:highlight>
                  <a:srgbClr val="FFFFFE"/>
                </a:highlight>
                <a:latin typeface="Courier" pitchFamily="2" charset="0"/>
                <a:ea typeface="Courier New"/>
                <a:cs typeface="Consolas" panose="020B0609020204030204" pitchFamily="49" charset="0"/>
                <a:sym typeface="Nunito"/>
              </a:rPr>
              <a:t>bytes([DATA_LIST])</a:t>
            </a:r>
            <a:endParaRPr dirty="0">
              <a:highlight>
                <a:srgbClr val="FFFFFE"/>
              </a:highlight>
              <a:latin typeface="Courier" pitchFamily="2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 err="1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output_tuple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 = </a:t>
            </a:r>
            <a:r>
              <a:rPr lang="en-GB" dirty="0" err="1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ustruct.unpack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('b', b'\x55’)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  <a:hlinkClick r:id="rId3"/>
              </a:rPr>
              <a:t>https://docs.micropython.org/en/latest/library/ustruct.html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</a:t>
            </a:r>
            <a:endParaRPr dirty="0">
              <a:latin typeface="Consolas" panose="020B0609020204030204" pitchFamily="49" charset="0"/>
              <a:ea typeface="Nunito"/>
              <a:cs typeface="Consolas" panose="020B0609020204030204" pitchFamily="49" charset="0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Shit a bit 3 places to the left:      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result = 1 &lt;&lt; 3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Set bit 3:                                        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result = original | 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Flip all bits:            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0b11110111 = ~0b00001000 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Clear bit 3:                                     </a:t>
            </a:r>
            <a:r>
              <a:rPr lang="en-GB" dirty="0">
                <a:latin typeface="Courier" pitchFamily="2" charset="0"/>
                <a:ea typeface="Nunito"/>
                <a:cs typeface="Consolas" panose="020B0609020204030204" pitchFamily="49" charset="0"/>
                <a:sym typeface="Nunito"/>
              </a:rPr>
              <a:t>result = original &amp; ~(1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  <a:hlinkClick r:id="rId4"/>
              </a:rPr>
              <a:t>https://wiki.python.org/moin/BitwiseOperators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568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r="3493" b="20603"/>
          <a:stretch/>
        </p:blipFill>
        <p:spPr>
          <a:xfrm>
            <a:off x="0" y="-14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4295400" cy="3141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Lean and efficient Python 3 implementation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 run in 16KBs RAM, 256KBs ROM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Includes parser, compiler and virtual machine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Small subset of the standard library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Available in a wide range of platforms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524" y="2079749"/>
            <a:ext cx="1743950" cy="15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MicroPython</a:t>
            </a:r>
            <a:endParaRPr dirty="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9" y="2449038"/>
            <a:ext cx="2025892" cy="1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391">
            <a:off x="923064" y="966184"/>
            <a:ext cx="1689053" cy="168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7183" y="2341225"/>
            <a:ext cx="1373223" cy="10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81384">
            <a:off x="2755448" y="1154413"/>
            <a:ext cx="1742226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4161" y="2328138"/>
            <a:ext cx="1333050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6550" y="1004275"/>
            <a:ext cx="1455450" cy="14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73542">
            <a:off x="1880441" y="3249507"/>
            <a:ext cx="2121536" cy="159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61641">
            <a:off x="4064466" y="3319048"/>
            <a:ext cx="1971027" cy="14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11481" y="2280850"/>
            <a:ext cx="1232275" cy="12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13">
            <a:alphaModFix/>
          </a:blip>
          <a:srcRect l="7940" t="10870" r="10199" b="17279"/>
          <a:stretch/>
        </p:blipFill>
        <p:spPr>
          <a:xfrm rot="-8">
            <a:off x="6404370" y="1034686"/>
            <a:ext cx="1943676" cy="10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penmv Cam H7 - Machine Vision W/ Micropython - Cameras">
            <a:extLst>
              <a:ext uri="{FF2B5EF4-FFF2-40B4-BE49-F238E27FC236}">
                <a16:creationId xmlns:a16="http://schemas.microsoft.com/office/drawing/2014/main" id="{49A66B7D-29B9-1146-ABEC-29C78828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11629" r="16760" b="12951"/>
          <a:stretch/>
        </p:blipFill>
        <p:spPr bwMode="auto">
          <a:xfrm>
            <a:off x="6556292" y="3377695"/>
            <a:ext cx="1043810" cy="11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Driver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4826050" y="4091675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Adafruit CircuitPython mma8451 driver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https://github.com/adafruit/Adafruit_CircuitPython_MMA8451/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629500" y="1170125"/>
            <a:ext cx="4162800" cy="14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Google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is your friend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GitHub is your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best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friend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Use implementations in other languages as reference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4876812" y="1518986"/>
            <a:ext cx="4105076" cy="2541324"/>
            <a:chOff x="1464863" y="1239924"/>
            <a:chExt cx="6036876" cy="3674026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0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629500" y="2426175"/>
            <a:ext cx="4162800" cy="23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Look for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official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documentation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page might contain additional documentation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Google search part number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Datasheets often found in random pages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Look for the newest version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Does Code Move Electrons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Software Stack</a:t>
            </a:r>
            <a:endParaRPr sz="2800"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45" name="Google Shape;145;p23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46" name="Google Shape;146;p23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" name="Google Shape;147;p23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" name="Google Shape;148;p23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9" name="Google Shape;149;p23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50" name="Google Shape;150;p23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51" name="Google Shape;151;p23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2" name="Google Shape;152;p23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3" name="Google Shape;153;p23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4" name="Google Shape;154;p23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5" name="Google Shape;155;p23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6" name="Google Shape;156;p23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7" name="Google Shape;157;p23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8" name="Google Shape;158;p23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9" name="Google Shape;159;p23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0" name="Google Shape;160;p23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1" name="Google Shape;161;p23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2" name="Google Shape;162;p23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grpSp>
        <p:nvGrpSpPr>
          <p:cNvPr id="163" name="Google Shape;163;p23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164" name="Google Shape;164;p23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23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67" name="Google Shape;167;p23"/>
            <p:cNvCxnSpPr>
              <a:stCxn id="166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4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74" name="Google Shape;174;p24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75" name="Google Shape;175;p24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6" name="Google Shape;176;p24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7" name="Google Shape;177;p24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79" name="Google Shape;179;p24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80" name="Google Shape;180;p24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1" name="Google Shape;181;p24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2" name="Google Shape;182;p24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3" name="Google Shape;183;p24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4" name="Google Shape;184;p24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5" name="Google Shape;185;p24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6" name="Google Shape;186;p24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7" name="Google Shape;187;p24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8" name="Google Shape;188;p24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9" name="Google Shape;189;p24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0" name="Google Shape;190;p24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1" name="Google Shape;191;p24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Software-Hardware Stack</a:t>
            </a:r>
            <a:endParaRPr sz="2800"/>
          </a:p>
        </p:txBody>
      </p:sp>
      <p:sp>
        <p:nvSpPr>
          <p:cNvPr id="193" name="Google Shape;193;p24"/>
          <p:cNvSpPr/>
          <p:nvPr/>
        </p:nvSpPr>
        <p:spPr>
          <a:xfrm>
            <a:off x="7826079" y="3653137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SD Card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5218541" y="4642692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Microphone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592500" y="3644759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Speaker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510650" y="3978775"/>
            <a:ext cx="914814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292125" y="3313879"/>
            <a:ext cx="1383480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Analog 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348200" y="4523725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399725" y="3312308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Audio Chip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455825" y="3962806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Servo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1" name="Google Shape;201;p24"/>
          <p:cNvCxnSpPr>
            <a:stCxn id="197" idx="3"/>
            <a:endCxn id="202" idx="1"/>
          </p:cNvCxnSpPr>
          <p:nvPr/>
        </p:nvCxnSpPr>
        <p:spPr>
          <a:xfrm>
            <a:off x="1675605" y="3481819"/>
            <a:ext cx="1470000" cy="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4"/>
          <p:cNvCxnSpPr>
            <a:stCxn id="195" idx="3"/>
            <a:endCxn id="204" idx="1"/>
          </p:cNvCxnSpPr>
          <p:nvPr/>
        </p:nvCxnSpPr>
        <p:spPr>
          <a:xfrm rot="10800000" flipH="1">
            <a:off x="2773696" y="3809099"/>
            <a:ext cx="372000" cy="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>
            <a:stCxn id="196" idx="3"/>
            <a:endCxn id="206" idx="1"/>
          </p:cNvCxnSpPr>
          <p:nvPr/>
        </p:nvCxnSpPr>
        <p:spPr>
          <a:xfrm rot="10800000" flipH="1">
            <a:off x="1425464" y="4135615"/>
            <a:ext cx="1719900" cy="11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4"/>
          <p:cNvCxnSpPr>
            <a:stCxn id="198" idx="0"/>
          </p:cNvCxnSpPr>
          <p:nvPr/>
        </p:nvCxnSpPr>
        <p:spPr>
          <a:xfrm rot="10800000">
            <a:off x="1781334" y="4141225"/>
            <a:ext cx="0" cy="3825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4"/>
          <p:cNvCxnSpPr>
            <a:stCxn id="209" idx="2"/>
            <a:endCxn id="194" idx="1"/>
          </p:cNvCxnSpPr>
          <p:nvPr/>
        </p:nvCxnSpPr>
        <p:spPr>
          <a:xfrm rot="-5400000" flipH="1">
            <a:off x="4800491" y="4392582"/>
            <a:ext cx="553500" cy="2826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264160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377105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2" name="Google Shape;212;p24"/>
          <p:cNvCxnSpPr>
            <a:stCxn id="213" idx="2"/>
            <a:endCxn id="211" idx="0"/>
          </p:cNvCxnSpPr>
          <p:nvPr/>
        </p:nvCxnSpPr>
        <p:spPr>
          <a:xfrm>
            <a:off x="4196384" y="4257150"/>
            <a:ext cx="7800" cy="411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4"/>
          <p:cNvCxnSpPr>
            <a:stCxn id="210" idx="0"/>
          </p:cNvCxnSpPr>
          <p:nvPr/>
        </p:nvCxnSpPr>
        <p:spPr>
          <a:xfrm rot="-5400000">
            <a:off x="3559834" y="4030950"/>
            <a:ext cx="152100" cy="11223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4"/>
          <p:cNvCxnSpPr>
            <a:stCxn id="216" idx="3"/>
            <a:endCxn id="200" idx="1"/>
          </p:cNvCxnSpPr>
          <p:nvPr/>
        </p:nvCxnSpPr>
        <p:spPr>
          <a:xfrm>
            <a:off x="5998625" y="4128946"/>
            <a:ext cx="457200" cy="1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4"/>
          <p:cNvCxnSpPr>
            <a:stCxn id="218" idx="3"/>
            <a:endCxn id="193" idx="1"/>
          </p:cNvCxnSpPr>
          <p:nvPr/>
        </p:nvCxnSpPr>
        <p:spPr>
          <a:xfrm>
            <a:off x="5995479" y="3805777"/>
            <a:ext cx="1830600" cy="153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4"/>
          <p:cNvCxnSpPr>
            <a:stCxn id="220" idx="3"/>
            <a:endCxn id="199" idx="1"/>
          </p:cNvCxnSpPr>
          <p:nvPr/>
        </p:nvCxnSpPr>
        <p:spPr>
          <a:xfrm rot="10800000" flipH="1">
            <a:off x="5986925" y="3480248"/>
            <a:ext cx="412800" cy="27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4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222" name="Google Shape;222;p24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" name="Google Shape;223;p24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25" name="Google Shape;225;p24"/>
            <p:cNvCxnSpPr>
              <a:stCxn id="224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ala de grises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747</Words>
  <Application>Microsoft Macintosh PowerPoint</Application>
  <PresentationFormat>On-screen Show (16:9)</PresentationFormat>
  <Paragraphs>202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Comfortaa</vt:lpstr>
      <vt:lpstr>Roboto</vt:lpstr>
      <vt:lpstr>Courier</vt:lpstr>
      <vt:lpstr>Nunito</vt:lpstr>
      <vt:lpstr>Calibri</vt:lpstr>
      <vt:lpstr>Arial</vt:lpstr>
      <vt:lpstr>Nunito ExtraBold</vt:lpstr>
      <vt:lpstr>Courier New</vt:lpstr>
      <vt:lpstr>Consolas</vt:lpstr>
      <vt:lpstr>Nunito Light</vt:lpstr>
      <vt:lpstr>Office Theme</vt:lpstr>
      <vt:lpstr>Software You’ll Need</vt:lpstr>
      <vt:lpstr>Hardware Drivers in  MicroPython</vt:lpstr>
      <vt:lpstr>Outline</vt:lpstr>
      <vt:lpstr>MicroPython</vt:lpstr>
      <vt:lpstr>MicroPython</vt:lpstr>
      <vt:lpstr>Finding A Driver</vt:lpstr>
      <vt:lpstr>PowerPoint Presentation</vt:lpstr>
      <vt:lpstr>The Software Stack</vt:lpstr>
      <vt:lpstr>The Software-Hardware Stack</vt:lpstr>
      <vt:lpstr>Memory Map And Peripherals</vt:lpstr>
      <vt:lpstr>Memory Map And Peripherals </vt:lpstr>
      <vt:lpstr>Registers</vt:lpstr>
      <vt:lpstr>Registers</vt:lpstr>
      <vt:lpstr>Registers</vt:lpstr>
      <vt:lpstr>Registers</vt:lpstr>
      <vt:lpstr>PowerPoint Presentation</vt:lpstr>
      <vt:lpstr>Talking With Electronic Devices</vt:lpstr>
      <vt:lpstr>I²C Protocol</vt:lpstr>
      <vt:lpstr>I²C Protocol</vt:lpstr>
      <vt:lpstr>How do we know what to send down the wire?</vt:lpstr>
      <vt:lpstr>PowerPoint Presentation</vt:lpstr>
      <vt:lpstr>Example Driver Initialisation</vt:lpstr>
      <vt:lpstr>Example Driver Initialisation </vt:lpstr>
      <vt:lpstr>Example Driver Initialisation </vt:lpstr>
      <vt:lpstr>Example Driver Initialisation </vt:lpstr>
      <vt:lpstr>Example Driver Initialisation </vt:lpstr>
      <vt:lpstr>Code Tips </vt:lpstr>
      <vt:lpstr>PowerPoint Presentation</vt:lpstr>
      <vt:lpstr>Debugging 🐛</vt:lpstr>
      <vt:lpstr>Debugging 🐛</vt:lpstr>
      <vt:lpstr>Logic Analysers</vt:lpstr>
      <vt:lpstr>PowerPoint Presentation</vt:lpstr>
      <vt:lpstr>BBC micro:bit</vt:lpstr>
      <vt:lpstr>BBC micro:bit</vt:lpstr>
      <vt:lpstr>Code Tips                               29 == 0x1D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 Hardware Drivers in  (Micro)Python</dc:title>
  <cp:lastModifiedBy>Carlos Pereira Atencio</cp:lastModifiedBy>
  <cp:revision>28</cp:revision>
  <cp:lastPrinted>2019-09-19T16:37:03Z</cp:lastPrinted>
  <dcterms:modified xsi:type="dcterms:W3CDTF">2019-09-20T17:56:56Z</dcterms:modified>
</cp:coreProperties>
</file>